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20" d="100"/>
          <a:sy n="120" d="100"/>
        </p:scale>
        <p:origin x="37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81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685800" y="1025854"/>
            <a:ext cx="3200400" cy="1436996"/>
          </a:xfrm>
          <a:prstGeom prst="rect">
            <a:avLst/>
          </a:prstGeom>
          <a:noFill/>
          <a:ln/>
        </p:spPr>
        <p:txBody>
          <a:bodyPr wrap="square" lIns="0" tIns="0" rIns="0" bIns="0" rtlCol="0" anchor="t">
            <a:spAutoFit/>
          </a:bodyPr>
          <a:lstStyle/>
          <a:p>
            <a:pPr marL="0" indent="0" algn="l">
              <a:lnSpc>
                <a:spcPts val="3800"/>
              </a:lnSpc>
              <a:buNone/>
            </a:pPr>
            <a:r>
              <a:rPr lang="en-US" sz="2862" b="1" dirty="0">
                <a:solidFill>
                  <a:srgbClr val="2DD4BF"/>
                </a:solidFill>
              </a:rPr>
              <a:t>Bitcoin </a:t>
            </a:r>
            <a:r>
              <a:rPr lang="en-US" sz="2862" b="1">
                <a:solidFill>
                  <a:srgbClr val="2DD4BF"/>
                </a:solidFill>
              </a:rPr>
              <a:t>Futures  </a:t>
            </a:r>
            <a:r>
              <a:rPr lang="en-US" sz="2862" b="1" dirty="0">
                <a:solidFill>
                  <a:srgbClr val="2DD4BF"/>
                </a:solidFill>
              </a:rPr>
              <a:t>AUTOMATED Trading Bot</a:t>
            </a:r>
            <a:endParaRPr lang="en-US" sz="2862" dirty="0"/>
          </a:p>
        </p:txBody>
      </p:sp>
      <p:sp>
        <p:nvSpPr>
          <p:cNvPr id="4" name="Text 1"/>
          <p:cNvSpPr/>
          <p:nvPr/>
        </p:nvSpPr>
        <p:spPr>
          <a:xfrm>
            <a:off x="685800" y="3088946"/>
            <a:ext cx="3200400" cy="1028700"/>
          </a:xfrm>
          <a:prstGeom prst="rect">
            <a:avLst/>
          </a:prstGeom>
          <a:noFill/>
          <a:ln/>
        </p:spPr>
        <p:txBody>
          <a:bodyPr wrap="square" lIns="0" tIns="0" rIns="0" bIns="0" rtlCol="0" anchor="t">
            <a:spAutoFit/>
          </a:bodyPr>
          <a:lstStyle/>
          <a:p>
            <a:pPr marL="0" indent="0" algn="l">
              <a:lnSpc>
                <a:spcPts val="2700"/>
              </a:lnSpc>
              <a:buNone/>
            </a:pPr>
            <a:r>
              <a:rPr lang="en-US" sz="1704" dirty="0">
                <a:solidFill>
                  <a:srgbClr val="FFFFFF"/>
                </a:solidFill>
              </a:rPr>
              <a:t>Binance USDT-M Futures • Opening Range Breakout • ML Take-Profit</a:t>
            </a:r>
            <a:endParaRPr lang="en-US" sz="1704" dirty="0"/>
          </a:p>
        </p:txBody>
      </p:sp>
      <p:pic>
        <p:nvPicPr>
          <p:cNvPr id="5" name="Image 1" descr="preencoded.png"/>
          <p:cNvPicPr>
            <a:picLocks noChangeAspect="1"/>
          </p:cNvPicPr>
          <p:nvPr/>
        </p:nvPicPr>
        <p:blipFill>
          <a:blip r:embed="rId4"/>
          <a:stretch>
            <a:fillRect/>
          </a:stretch>
        </p:blipFill>
        <p:spPr>
          <a:xfrm>
            <a:off x="4572000" y="0"/>
            <a:ext cx="4572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377096" y="1164431"/>
            <a:ext cx="2389808" cy="685800"/>
          </a:xfrm>
          <a:prstGeom prst="rect">
            <a:avLst/>
          </a:prstGeom>
          <a:noFill/>
          <a:ln/>
        </p:spPr>
        <p:txBody>
          <a:bodyPr wrap="none" lIns="0" tIns="0" rIns="0" bIns="0" rtlCol="0" anchor="t">
            <a:spAutoFit/>
          </a:bodyPr>
          <a:lstStyle/>
          <a:p>
            <a:pPr marL="0" indent="0" algn="l">
              <a:lnSpc>
                <a:spcPts val="5400"/>
              </a:lnSpc>
              <a:buNone/>
            </a:pPr>
            <a:r>
              <a:rPr lang="en-US" sz="3294" b="1" dirty="0">
                <a:solidFill>
                  <a:srgbClr val="2DD4BF"/>
                </a:solidFill>
              </a:rPr>
              <a:t>Thank You</a:t>
            </a:r>
            <a:endParaRPr lang="en-US" sz="3294" dirty="0"/>
          </a:p>
        </p:txBody>
      </p:sp>
      <p:sp>
        <p:nvSpPr>
          <p:cNvPr id="4" name="Text 1"/>
          <p:cNvSpPr/>
          <p:nvPr/>
        </p:nvSpPr>
        <p:spPr>
          <a:xfrm>
            <a:off x="1923343" y="2350294"/>
            <a:ext cx="5297314" cy="257175"/>
          </a:xfrm>
          <a:prstGeom prst="rect">
            <a:avLst/>
          </a:prstGeom>
          <a:noFill/>
          <a:ln/>
        </p:spPr>
        <p:txBody>
          <a:bodyPr wrap="none" lIns="0" tIns="0" rIns="0" bIns="0" rtlCol="0" anchor="t">
            <a:spAutoFit/>
          </a:bodyPr>
          <a:lstStyle/>
          <a:p>
            <a:pPr marL="0" indent="0" algn="ctr">
              <a:lnSpc>
                <a:spcPts val="2000"/>
              </a:lnSpc>
              <a:buNone/>
            </a:pPr>
            <a:r>
              <a:rPr lang="en-US" sz="1269" dirty="0">
                <a:solidFill>
                  <a:srgbClr val="D1D5DB"/>
                </a:solidFill>
              </a:rPr>
              <a:t>Bitcoin Futures ORB AUTOMATED Trading Bot</a:t>
            </a:r>
            <a:endParaRPr lang="en-US" sz="1269" dirty="0"/>
          </a:p>
        </p:txBody>
      </p:sp>
      <p:sp>
        <p:nvSpPr>
          <p:cNvPr id="5" name="Text 2"/>
          <p:cNvSpPr/>
          <p:nvPr/>
        </p:nvSpPr>
        <p:spPr>
          <a:xfrm>
            <a:off x="1923343" y="2778919"/>
            <a:ext cx="5297314" cy="257175"/>
          </a:xfrm>
          <a:prstGeom prst="rect">
            <a:avLst/>
          </a:prstGeom>
          <a:noFill/>
          <a:ln/>
        </p:spPr>
        <p:txBody>
          <a:bodyPr wrap="none" lIns="0" tIns="0" rIns="0" bIns="0" rtlCol="0" anchor="t">
            <a:spAutoFit/>
          </a:bodyPr>
          <a:lstStyle/>
          <a:p>
            <a:pPr marL="0" indent="0" algn="ctr">
              <a:lnSpc>
                <a:spcPts val="2000"/>
              </a:lnSpc>
              <a:buNone/>
            </a:pPr>
            <a:r>
              <a:rPr lang="en-US" sz="1269" dirty="0">
                <a:solidFill>
                  <a:srgbClr val="D1D5DB"/>
                </a:solidFill>
              </a:rPr>
              <a:t>Binance USDT-M Futures • Opening Range Breakout • ML Take-Profit</a:t>
            </a:r>
            <a:endParaRPr lang="en-US" sz="1269" dirty="0"/>
          </a:p>
        </p:txBody>
      </p:sp>
      <p:sp>
        <p:nvSpPr>
          <p:cNvPr id="6" name="Text 3"/>
          <p:cNvSpPr/>
          <p:nvPr/>
        </p:nvSpPr>
        <p:spPr>
          <a:xfrm>
            <a:off x="3645629" y="3464719"/>
            <a:ext cx="65" cy="476797"/>
          </a:xfrm>
          <a:prstGeom prst="rect">
            <a:avLst/>
          </a:prstGeom>
          <a:noFill/>
          <a:ln/>
        </p:spPr>
        <p:txBody>
          <a:bodyPr wrap="none" lIns="0" tIns="0" rIns="0" bIns="0" rtlCol="0" anchor="t">
            <a:spAutoFit/>
          </a:bodyPr>
          <a:lstStyle/>
          <a:p>
            <a:pPr marL="0" indent="0" algn="l">
              <a:lnSpc>
                <a:spcPts val="4100"/>
              </a:lnSpc>
              <a:buNone/>
            </a:pPr>
            <a:endParaRPr lang="en-US" sz="24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457200" y="457200"/>
            <a:ext cx="3657600" cy="4229100"/>
          </a:xfrm>
          <a:prstGeom prst="rect">
            <a:avLst/>
          </a:prstGeom>
        </p:spPr>
      </p:pic>
      <p:sp>
        <p:nvSpPr>
          <p:cNvPr id="4" name="Text 0"/>
          <p:cNvSpPr/>
          <p:nvPr/>
        </p:nvSpPr>
        <p:spPr>
          <a:xfrm>
            <a:off x="5029200" y="821531"/>
            <a:ext cx="32004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Intro &amp; Problem</a:t>
            </a:r>
            <a:endParaRPr lang="en-US" sz="1808" dirty="0"/>
          </a:p>
        </p:txBody>
      </p:sp>
      <p:sp>
        <p:nvSpPr>
          <p:cNvPr id="5" name="Text 1"/>
          <p:cNvSpPr/>
          <p:nvPr/>
        </p:nvSpPr>
        <p:spPr>
          <a:xfrm>
            <a:off x="5029200" y="1278731"/>
            <a:ext cx="3200400" cy="514350"/>
          </a:xfrm>
          <a:prstGeom prst="rect">
            <a:avLst/>
          </a:prstGeom>
          <a:noFill/>
          <a:ln/>
        </p:spPr>
        <p:txBody>
          <a:bodyPr wrap="square" lIns="0" tIns="0" rIns="0" bIns="0" rtlCol="0" anchor="t">
            <a:spAutoFit/>
          </a:bodyPr>
          <a:lstStyle/>
          <a:p>
            <a:pPr marL="0" indent="0" algn="l">
              <a:lnSpc>
                <a:spcPts val="2000"/>
              </a:lnSpc>
              <a:buNone/>
            </a:pPr>
            <a:r>
              <a:rPr lang="en-US" sz="1269" dirty="0">
                <a:solidFill>
                  <a:srgbClr val="FFFFFF"/>
                </a:solidFill>
              </a:rPr>
              <a:t>Automated Trading Bot for Asian Session</a:t>
            </a:r>
            <a:endParaRPr lang="en-US" sz="1269" dirty="0"/>
          </a:p>
        </p:txBody>
      </p:sp>
      <p:sp>
        <p:nvSpPr>
          <p:cNvPr id="6" name="Text 2"/>
          <p:cNvSpPr/>
          <p:nvPr/>
        </p:nvSpPr>
        <p:spPr>
          <a:xfrm>
            <a:off x="5029200" y="2007394"/>
            <a:ext cx="3200400" cy="853054"/>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this project is an automated Bitcoin futures trading bot for the Asian session. It trades BTCUSDT on Binance USDT-margined futures using an opening range breakout strategy.</a:t>
            </a:r>
            <a:endParaRPr lang="en-US" sz="1050" dirty="0"/>
          </a:p>
        </p:txBody>
      </p:sp>
      <p:sp>
        <p:nvSpPr>
          <p:cNvPr id="7" name="Text 3"/>
          <p:cNvSpPr/>
          <p:nvPr/>
        </p:nvSpPr>
        <p:spPr>
          <a:xfrm>
            <a:off x="5029200" y="3250406"/>
            <a:ext cx="3200400" cy="1071563"/>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The main idea is to remove emotional, manual trading and let a bot detect breakouts, size positions based on risk, and manage take-profit and stop-loss automatically, while I just supervise everything from a web dashboard.</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1014413"/>
            <a:ext cx="32004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Problem &amp; Idea</a:t>
            </a:r>
            <a:endParaRPr lang="en-US" sz="1808" dirty="0"/>
          </a:p>
        </p:txBody>
      </p:sp>
      <p:sp>
        <p:nvSpPr>
          <p:cNvPr id="4" name="Text 1"/>
          <p:cNvSpPr/>
          <p:nvPr/>
        </p:nvSpPr>
        <p:spPr>
          <a:xfrm>
            <a:off x="457200" y="1471613"/>
            <a:ext cx="3200400" cy="257175"/>
          </a:xfrm>
          <a:prstGeom prst="rect">
            <a:avLst/>
          </a:prstGeom>
          <a:noFill/>
          <a:ln/>
        </p:spPr>
        <p:txBody>
          <a:bodyPr wrap="none" lIns="0" tIns="0" rIns="0" bIns="0" rtlCol="0" anchor="t">
            <a:spAutoFit/>
          </a:bodyPr>
          <a:lstStyle/>
          <a:p>
            <a:pPr marL="0" indent="0" algn="l">
              <a:lnSpc>
                <a:spcPts val="2000"/>
              </a:lnSpc>
              <a:buNone/>
            </a:pPr>
            <a:r>
              <a:rPr lang="en-US" sz="1269" dirty="0">
                <a:solidFill>
                  <a:srgbClr val="FFFFFF"/>
                </a:solidFill>
              </a:rPr>
              <a:t>The Need for Automation</a:t>
            </a:r>
            <a:endParaRPr lang="en-US" sz="1269" dirty="0"/>
          </a:p>
        </p:txBody>
      </p:sp>
      <p:sp>
        <p:nvSpPr>
          <p:cNvPr id="5" name="Text 2"/>
          <p:cNvSpPr/>
          <p:nvPr/>
        </p:nvSpPr>
        <p:spPr>
          <a:xfrm>
            <a:off x="628650" y="1957388"/>
            <a:ext cx="302895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FFFFFF"/>
                </a:solidFill>
              </a:rPr>
              <a:t>Problem:</a:t>
            </a:r>
            <a:r>
              <a:rPr lang="en-US" sz="1050" dirty="0">
                <a:solidFill>
                  <a:srgbClr val="D1D5DB"/>
                </a:solidFill>
              </a:rPr>
              <a:t> manual BTC trading is emotional, slow, and hard to monitor.</a:t>
            </a:r>
            <a:endParaRPr lang="en-US" sz="1050" dirty="0"/>
          </a:p>
        </p:txBody>
      </p:sp>
      <p:sp>
        <p:nvSpPr>
          <p:cNvPr id="6" name="Text 3"/>
          <p:cNvSpPr/>
          <p:nvPr/>
        </p:nvSpPr>
        <p:spPr>
          <a:xfrm>
            <a:off x="628650" y="2500313"/>
            <a:ext cx="302895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FFFFFF"/>
                </a:solidFill>
              </a:rPr>
              <a:t>Goal:</a:t>
            </a:r>
            <a:r>
              <a:rPr lang="en-US" sz="1050" dirty="0">
                <a:solidFill>
                  <a:srgbClr val="D1D5DB"/>
                </a:solidFill>
              </a:rPr>
              <a:t> fully automated BTCUSDT futures bot for the Asia session (00:00–04:00 UTC ORB).</a:t>
            </a:r>
            <a:endParaRPr lang="en-US" sz="1050" dirty="0"/>
          </a:p>
        </p:txBody>
      </p:sp>
      <p:sp>
        <p:nvSpPr>
          <p:cNvPr id="7" name="Text 4"/>
          <p:cNvSpPr/>
          <p:nvPr/>
        </p:nvSpPr>
        <p:spPr>
          <a:xfrm>
            <a:off x="628650" y="3043238"/>
            <a:ext cx="302895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FFFFFF"/>
                </a:solidFill>
              </a:rPr>
              <a:t>Core idea:</a:t>
            </a:r>
            <a:r>
              <a:rPr lang="en-US" sz="1050" dirty="0">
                <a:solidFill>
                  <a:srgbClr val="D1D5DB"/>
                </a:solidFill>
              </a:rPr>
              <a:t> Opening Range Breakout + ML-predicted take-profit.</a:t>
            </a:r>
            <a:endParaRPr lang="en-US" sz="1050" dirty="0"/>
          </a:p>
        </p:txBody>
      </p:sp>
      <p:sp>
        <p:nvSpPr>
          <p:cNvPr id="8" name="Text 5"/>
          <p:cNvSpPr/>
          <p:nvPr/>
        </p:nvSpPr>
        <p:spPr>
          <a:xfrm>
            <a:off x="628650" y="3586163"/>
            <a:ext cx="302895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FFFFFF"/>
                </a:solidFill>
              </a:rPr>
              <a:t>Monitoring:</a:t>
            </a:r>
            <a:r>
              <a:rPr lang="en-US" sz="1050" dirty="0">
                <a:solidFill>
                  <a:srgbClr val="D1D5DB"/>
                </a:solidFill>
              </a:rPr>
              <a:t> simple web dashboard showing account, positions, and live logs.</a:t>
            </a:r>
            <a:endParaRPr lang="en-US" sz="1050" dirty="0"/>
          </a:p>
        </p:txBody>
      </p:sp>
      <p:pic>
        <p:nvPicPr>
          <p:cNvPr id="9" name="Image 1" descr="preencoded.png"/>
          <p:cNvPicPr>
            <a:picLocks noChangeAspect="1"/>
          </p:cNvPicPr>
          <p:nvPr/>
        </p:nvPicPr>
        <p:blipFill>
          <a:blip r:embed="rId4"/>
          <a:stretch>
            <a:fillRect/>
          </a:stretch>
        </p:blipFill>
        <p:spPr>
          <a:xfrm>
            <a:off x="4572000" y="0"/>
            <a:ext cx="4572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0" y="0"/>
            <a:ext cx="4572000" cy="5143500"/>
          </a:xfrm>
          <a:prstGeom prst="rect">
            <a:avLst/>
          </a:prstGeom>
        </p:spPr>
      </p:pic>
      <p:sp>
        <p:nvSpPr>
          <p:cNvPr id="4" name="Text 0"/>
          <p:cNvSpPr/>
          <p:nvPr/>
        </p:nvSpPr>
        <p:spPr>
          <a:xfrm>
            <a:off x="5029200" y="771525"/>
            <a:ext cx="32004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Strategy &amp; Model</a:t>
            </a:r>
            <a:endParaRPr lang="en-US" sz="1808" dirty="0"/>
          </a:p>
        </p:txBody>
      </p:sp>
      <p:sp>
        <p:nvSpPr>
          <p:cNvPr id="5" name="Text 1"/>
          <p:cNvSpPr/>
          <p:nvPr/>
        </p:nvSpPr>
        <p:spPr>
          <a:xfrm>
            <a:off x="5029200" y="1228725"/>
            <a:ext cx="3200400" cy="514350"/>
          </a:xfrm>
          <a:prstGeom prst="rect">
            <a:avLst/>
          </a:prstGeom>
          <a:noFill/>
          <a:ln/>
        </p:spPr>
        <p:txBody>
          <a:bodyPr wrap="square" lIns="0" tIns="0" rIns="0" bIns="0" rtlCol="0" anchor="t">
            <a:spAutoFit/>
          </a:bodyPr>
          <a:lstStyle/>
          <a:p>
            <a:pPr marL="0" indent="0" algn="l">
              <a:lnSpc>
                <a:spcPts val="2000"/>
              </a:lnSpc>
              <a:buNone/>
            </a:pPr>
            <a:r>
              <a:rPr lang="en-US" sz="1269" dirty="0">
                <a:solidFill>
                  <a:srgbClr val="FFFFFF"/>
                </a:solidFill>
              </a:rPr>
              <a:t>Opening Range Breakout with ML Target</a:t>
            </a:r>
            <a:endParaRPr lang="en-US" sz="1269" dirty="0"/>
          </a:p>
        </p:txBody>
      </p:sp>
      <p:sp>
        <p:nvSpPr>
          <p:cNvPr id="6" name="Text 2"/>
          <p:cNvSpPr/>
          <p:nvPr/>
        </p:nvSpPr>
        <p:spPr>
          <a:xfrm>
            <a:off x="5029200" y="1914525"/>
            <a:ext cx="3200400" cy="1143000"/>
          </a:xfrm>
          <a:prstGeom prst="rect">
            <a:avLst/>
          </a:prstGeom>
          <a:noFill/>
          <a:ln/>
        </p:spPr>
        <p:txBody>
          <a:bodyPr wrap="square" lIns="0" tIns="0" rIns="0" bIns="0" rtlCol="0" anchor="t">
            <a:spAutoFit/>
          </a:bodyPr>
          <a:lstStyle/>
          <a:p>
            <a:pPr marL="0" indent="0" algn="l">
              <a:lnSpc>
                <a:spcPts val="1800"/>
              </a:lnSpc>
              <a:buNone/>
            </a:pPr>
            <a:r>
              <a:rPr lang="en-US" sz="1050" dirty="0">
                <a:solidFill>
                  <a:srgbClr val="D1D5DB"/>
                </a:solidFill>
              </a:rPr>
              <a:t>The strategy is an opening range breakout. Between 00:00 and 04:00 UTC, the bot builds an opening range high and low for BTCUSDT futures. After 04:00, if price breaks above the range high, the bot looks for a long trade.</a:t>
            </a:r>
            <a:endParaRPr lang="en-US" sz="1050" dirty="0"/>
          </a:p>
        </p:txBody>
      </p:sp>
      <p:sp>
        <p:nvSpPr>
          <p:cNvPr id="7" name="Text 3"/>
          <p:cNvSpPr/>
          <p:nvPr/>
        </p:nvSpPr>
        <p:spPr>
          <a:xfrm>
            <a:off x="5029200" y="3228975"/>
            <a:ext cx="3200400" cy="901144"/>
          </a:xfrm>
          <a:prstGeom prst="rect">
            <a:avLst/>
          </a:prstGeom>
          <a:noFill/>
          <a:ln/>
        </p:spPr>
        <p:txBody>
          <a:bodyPr wrap="square" lIns="0" tIns="0" rIns="0" bIns="0" rtlCol="0" anchor="t">
            <a:spAutoFit/>
          </a:bodyPr>
          <a:lstStyle/>
          <a:p>
            <a:pPr marL="0" indent="0" algn="l">
              <a:lnSpc>
                <a:spcPts val="1800"/>
              </a:lnSpc>
              <a:buNone/>
            </a:pPr>
            <a:r>
              <a:rPr lang="en-US" sz="1050" dirty="0">
                <a:solidFill>
                  <a:srgbClr val="D1D5DB"/>
                </a:solidFill>
              </a:rPr>
              <a:t>To choose a more intelligent targets, I trained a Random Forest regression model on historical ORB trades. It predicts a risk–reward multiple, and the bot converts that into a take-profit price for each trade.</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0" y="0"/>
            <a:ext cx="4572000" cy="5143500"/>
          </a:xfrm>
          <a:prstGeom prst="rect">
            <a:avLst/>
          </a:prstGeom>
        </p:spPr>
      </p:pic>
      <p:sp>
        <p:nvSpPr>
          <p:cNvPr id="4" name="Text 0"/>
          <p:cNvSpPr/>
          <p:nvPr/>
        </p:nvSpPr>
        <p:spPr>
          <a:xfrm>
            <a:off x="5029200" y="657253"/>
            <a:ext cx="3429000" cy="771525"/>
          </a:xfrm>
          <a:prstGeom prst="rect">
            <a:avLst/>
          </a:prstGeom>
          <a:noFill/>
          <a:ln/>
        </p:spPr>
        <p:txBody>
          <a:bodyPr wrap="square" lIns="0" tIns="0" rIns="0" bIns="0" rtlCol="0" anchor="t">
            <a:spAutoFit/>
          </a:bodyPr>
          <a:lstStyle/>
          <a:p>
            <a:pPr marL="0" indent="0" algn="l">
              <a:lnSpc>
                <a:spcPts val="3000"/>
              </a:lnSpc>
              <a:buNone/>
            </a:pPr>
            <a:r>
              <a:rPr lang="en-US" sz="1808" b="1" dirty="0">
                <a:solidFill>
                  <a:srgbClr val="2DD4BF"/>
                </a:solidFill>
              </a:rPr>
              <a:t>Strategy &amp; ML Model Details</a:t>
            </a:r>
            <a:endParaRPr lang="en-US" sz="1808" dirty="0"/>
          </a:p>
        </p:txBody>
      </p:sp>
      <p:sp>
        <p:nvSpPr>
          <p:cNvPr id="5" name="Text 1"/>
          <p:cNvSpPr/>
          <p:nvPr/>
        </p:nvSpPr>
        <p:spPr>
          <a:xfrm>
            <a:off x="5029200" y="1500215"/>
            <a:ext cx="3429000" cy="300038"/>
          </a:xfrm>
          <a:prstGeom prst="rect">
            <a:avLst/>
          </a:prstGeom>
          <a:noFill/>
          <a:ln/>
        </p:spPr>
        <p:txBody>
          <a:bodyPr wrap="none" lIns="0" tIns="0" rIns="0" bIns="0" rtlCol="0" anchor="t">
            <a:spAutoFit/>
          </a:bodyPr>
          <a:lstStyle/>
          <a:p>
            <a:pPr marL="0" indent="0" algn="l">
              <a:lnSpc>
                <a:spcPts val="2400"/>
              </a:lnSpc>
              <a:buNone/>
            </a:pPr>
            <a:r>
              <a:rPr lang="en-US" sz="1486" dirty="0">
                <a:solidFill>
                  <a:srgbClr val="FFFFFF"/>
                </a:solidFill>
              </a:rPr>
              <a:t>Technical Implementation</a:t>
            </a:r>
            <a:endParaRPr lang="en-US" sz="1486" dirty="0"/>
          </a:p>
        </p:txBody>
      </p:sp>
      <p:sp>
        <p:nvSpPr>
          <p:cNvPr id="6" name="Text 2"/>
          <p:cNvSpPr/>
          <p:nvPr/>
        </p:nvSpPr>
        <p:spPr>
          <a:xfrm>
            <a:off x="5029200" y="1971703"/>
            <a:ext cx="285750" cy="285750"/>
          </a:xfrm>
          <a:prstGeom prst="rect">
            <a:avLst/>
          </a:prstGeom>
          <a:noFill/>
          <a:ln/>
        </p:spPr>
        <p:txBody>
          <a:bodyPr wrap="none" lIns="0" tIns="0" rIns="0" bIns="0" rtlCol="0" anchor="ctr">
            <a:spAutoFit/>
          </a:bodyPr>
          <a:lstStyle/>
          <a:p>
            <a:pPr marL="0" indent="0" algn="ctr">
              <a:lnSpc>
                <a:spcPts val="1700"/>
              </a:lnSpc>
              <a:buNone/>
            </a:pPr>
            <a:r>
              <a:rPr lang="en-US" sz="987" b="1" dirty="0">
                <a:solidFill>
                  <a:srgbClr val="FFFFFF"/>
                </a:solidFill>
              </a:rPr>
              <a:t>1</a:t>
            </a:r>
            <a:endParaRPr lang="en-US" sz="987" dirty="0"/>
          </a:p>
        </p:txBody>
      </p:sp>
      <p:sp>
        <p:nvSpPr>
          <p:cNvPr id="7" name="Text 3"/>
          <p:cNvSpPr/>
          <p:nvPr/>
        </p:nvSpPr>
        <p:spPr>
          <a:xfrm>
            <a:off x="5457825" y="1971703"/>
            <a:ext cx="3000375" cy="360034"/>
          </a:xfrm>
          <a:prstGeom prst="rect">
            <a:avLst/>
          </a:prstGeom>
          <a:noFill/>
          <a:ln/>
        </p:spPr>
        <p:txBody>
          <a:bodyPr wrap="square" lIns="0" tIns="0" rIns="0" bIns="0" rtlCol="0" anchor="t">
            <a:spAutoFit/>
          </a:bodyPr>
          <a:lstStyle/>
          <a:p>
            <a:pPr marL="0" indent="0" algn="l">
              <a:lnSpc>
                <a:spcPts val="1400"/>
              </a:lnSpc>
              <a:buNone/>
            </a:pPr>
            <a:r>
              <a:rPr lang="en-US" sz="942" dirty="0">
                <a:solidFill>
                  <a:srgbClr val="FFFFFF"/>
                </a:solidFill>
              </a:rPr>
              <a:t>Opening Range:</a:t>
            </a:r>
            <a:r>
              <a:rPr lang="en-US" sz="942" dirty="0">
                <a:solidFill>
                  <a:srgbClr val="D1D5DB"/>
                </a:solidFill>
              </a:rPr>
              <a:t> build high (RH) and low (RL) from 00:00–04:00 UTC.</a:t>
            </a:r>
            <a:endParaRPr lang="en-US" sz="942" dirty="0"/>
          </a:p>
        </p:txBody>
      </p:sp>
      <p:sp>
        <p:nvSpPr>
          <p:cNvPr id="8" name="Text 4"/>
          <p:cNvSpPr/>
          <p:nvPr/>
        </p:nvSpPr>
        <p:spPr>
          <a:xfrm>
            <a:off x="5029200" y="2474612"/>
            <a:ext cx="285750" cy="285750"/>
          </a:xfrm>
          <a:prstGeom prst="rect">
            <a:avLst/>
          </a:prstGeom>
          <a:noFill/>
          <a:ln/>
        </p:spPr>
        <p:txBody>
          <a:bodyPr wrap="none" lIns="0" tIns="0" rIns="0" bIns="0" rtlCol="0" anchor="ctr">
            <a:spAutoFit/>
          </a:bodyPr>
          <a:lstStyle/>
          <a:p>
            <a:pPr marL="0" indent="0" algn="ctr">
              <a:lnSpc>
                <a:spcPts val="1700"/>
              </a:lnSpc>
              <a:buNone/>
            </a:pPr>
            <a:r>
              <a:rPr lang="en-US" sz="987" b="1" dirty="0">
                <a:solidFill>
                  <a:srgbClr val="FFFFFF"/>
                </a:solidFill>
              </a:rPr>
              <a:t>2</a:t>
            </a:r>
            <a:endParaRPr lang="en-US" sz="987" dirty="0"/>
          </a:p>
        </p:txBody>
      </p:sp>
      <p:sp>
        <p:nvSpPr>
          <p:cNvPr id="9" name="Text 5"/>
          <p:cNvSpPr/>
          <p:nvPr/>
        </p:nvSpPr>
        <p:spPr>
          <a:xfrm>
            <a:off x="5457825" y="2474612"/>
            <a:ext cx="3000375" cy="360034"/>
          </a:xfrm>
          <a:prstGeom prst="rect">
            <a:avLst/>
          </a:prstGeom>
          <a:noFill/>
          <a:ln/>
        </p:spPr>
        <p:txBody>
          <a:bodyPr wrap="square" lIns="0" tIns="0" rIns="0" bIns="0" rtlCol="0" anchor="t">
            <a:spAutoFit/>
          </a:bodyPr>
          <a:lstStyle/>
          <a:p>
            <a:pPr marL="0" indent="0" algn="l">
              <a:lnSpc>
                <a:spcPts val="1400"/>
              </a:lnSpc>
              <a:buNone/>
            </a:pPr>
            <a:r>
              <a:rPr lang="en-US" sz="942" dirty="0">
                <a:solidFill>
                  <a:srgbClr val="FFFFFF"/>
                </a:solidFill>
              </a:rPr>
              <a:t>Signal:</a:t>
            </a:r>
            <a:r>
              <a:rPr lang="en-US" sz="942" dirty="0">
                <a:solidFill>
                  <a:srgbClr val="D1D5DB"/>
                </a:solidFill>
              </a:rPr>
              <a:t> go long when a 1‑minute candle closes above RH.</a:t>
            </a:r>
            <a:endParaRPr lang="en-US" sz="942" dirty="0"/>
          </a:p>
        </p:txBody>
      </p:sp>
      <p:sp>
        <p:nvSpPr>
          <p:cNvPr id="10" name="Text 6"/>
          <p:cNvSpPr/>
          <p:nvPr/>
        </p:nvSpPr>
        <p:spPr>
          <a:xfrm>
            <a:off x="5029200" y="2977521"/>
            <a:ext cx="285750" cy="285750"/>
          </a:xfrm>
          <a:prstGeom prst="rect">
            <a:avLst/>
          </a:prstGeom>
          <a:noFill/>
          <a:ln/>
        </p:spPr>
        <p:txBody>
          <a:bodyPr wrap="none" lIns="0" tIns="0" rIns="0" bIns="0" rtlCol="0" anchor="ctr">
            <a:spAutoFit/>
          </a:bodyPr>
          <a:lstStyle/>
          <a:p>
            <a:pPr marL="0" indent="0" algn="ctr">
              <a:lnSpc>
                <a:spcPts val="1700"/>
              </a:lnSpc>
              <a:buNone/>
            </a:pPr>
            <a:r>
              <a:rPr lang="en-US" sz="987" b="1" dirty="0">
                <a:solidFill>
                  <a:srgbClr val="FFFFFF"/>
                </a:solidFill>
              </a:rPr>
              <a:t>3</a:t>
            </a:r>
            <a:endParaRPr lang="en-US" sz="987" dirty="0"/>
          </a:p>
        </p:txBody>
      </p:sp>
      <p:sp>
        <p:nvSpPr>
          <p:cNvPr id="11" name="Text 7"/>
          <p:cNvSpPr/>
          <p:nvPr/>
        </p:nvSpPr>
        <p:spPr>
          <a:xfrm>
            <a:off x="5457825" y="2977521"/>
            <a:ext cx="3000375" cy="360034"/>
          </a:xfrm>
          <a:prstGeom prst="rect">
            <a:avLst/>
          </a:prstGeom>
          <a:noFill/>
          <a:ln/>
        </p:spPr>
        <p:txBody>
          <a:bodyPr wrap="square" lIns="0" tIns="0" rIns="0" bIns="0" rtlCol="0" anchor="t">
            <a:spAutoFit/>
          </a:bodyPr>
          <a:lstStyle/>
          <a:p>
            <a:pPr marL="0" indent="0" algn="l">
              <a:lnSpc>
                <a:spcPts val="1400"/>
              </a:lnSpc>
              <a:buNone/>
            </a:pPr>
            <a:r>
              <a:rPr lang="en-US" sz="942" dirty="0">
                <a:solidFill>
                  <a:srgbClr val="FFFFFF"/>
                </a:solidFill>
              </a:rPr>
              <a:t>Features to model:</a:t>
            </a:r>
            <a:r>
              <a:rPr lang="en-US" sz="942" dirty="0">
                <a:solidFill>
                  <a:srgbClr val="D1D5DB"/>
                </a:solidFill>
              </a:rPr>
              <a:t> orb_range, candle_range, momentum, ATR(20), range_ratio, time-of-day.</a:t>
            </a:r>
            <a:endParaRPr lang="en-US" sz="942" dirty="0"/>
          </a:p>
        </p:txBody>
      </p:sp>
      <p:sp>
        <p:nvSpPr>
          <p:cNvPr id="12" name="Text 8"/>
          <p:cNvSpPr/>
          <p:nvPr/>
        </p:nvSpPr>
        <p:spPr>
          <a:xfrm>
            <a:off x="5029200" y="3480429"/>
            <a:ext cx="285750" cy="285750"/>
          </a:xfrm>
          <a:prstGeom prst="rect">
            <a:avLst/>
          </a:prstGeom>
          <a:noFill/>
          <a:ln/>
        </p:spPr>
        <p:txBody>
          <a:bodyPr wrap="none" lIns="0" tIns="0" rIns="0" bIns="0" rtlCol="0" anchor="ctr">
            <a:spAutoFit/>
          </a:bodyPr>
          <a:lstStyle/>
          <a:p>
            <a:pPr marL="0" indent="0" algn="ctr">
              <a:lnSpc>
                <a:spcPts val="1700"/>
              </a:lnSpc>
              <a:buNone/>
            </a:pPr>
            <a:r>
              <a:rPr lang="en-US" sz="987" b="1" dirty="0">
                <a:solidFill>
                  <a:srgbClr val="FFFFFF"/>
                </a:solidFill>
              </a:rPr>
              <a:t>4</a:t>
            </a:r>
            <a:endParaRPr lang="en-US" sz="987" dirty="0"/>
          </a:p>
        </p:txBody>
      </p:sp>
      <p:sp>
        <p:nvSpPr>
          <p:cNvPr id="13" name="Text 9"/>
          <p:cNvSpPr/>
          <p:nvPr/>
        </p:nvSpPr>
        <p:spPr>
          <a:xfrm>
            <a:off x="5457825" y="3480429"/>
            <a:ext cx="3000375" cy="360034"/>
          </a:xfrm>
          <a:prstGeom prst="rect">
            <a:avLst/>
          </a:prstGeom>
          <a:noFill/>
          <a:ln/>
        </p:spPr>
        <p:txBody>
          <a:bodyPr wrap="square" lIns="0" tIns="0" rIns="0" bIns="0" rtlCol="0" anchor="t">
            <a:spAutoFit/>
          </a:bodyPr>
          <a:lstStyle/>
          <a:p>
            <a:pPr marL="0" indent="0" algn="l">
              <a:lnSpc>
                <a:spcPts val="1400"/>
              </a:lnSpc>
              <a:buNone/>
            </a:pPr>
            <a:r>
              <a:rPr lang="en-US" sz="942" dirty="0">
                <a:solidFill>
                  <a:srgbClr val="FFFFFF"/>
                </a:solidFill>
              </a:rPr>
              <a:t>Model:</a:t>
            </a:r>
            <a:r>
              <a:rPr lang="en-US" sz="942" dirty="0">
                <a:solidFill>
                  <a:srgbClr val="D1D5DB"/>
                </a:solidFill>
              </a:rPr>
              <a:t> Random Forest regressor predicts R:R for each setup.</a:t>
            </a:r>
            <a:endParaRPr lang="en-US" sz="942" dirty="0"/>
          </a:p>
        </p:txBody>
      </p:sp>
      <p:sp>
        <p:nvSpPr>
          <p:cNvPr id="14" name="Text 10"/>
          <p:cNvSpPr/>
          <p:nvPr/>
        </p:nvSpPr>
        <p:spPr>
          <a:xfrm>
            <a:off x="5029200" y="3983338"/>
            <a:ext cx="285750" cy="285750"/>
          </a:xfrm>
          <a:prstGeom prst="rect">
            <a:avLst/>
          </a:prstGeom>
          <a:noFill/>
          <a:ln/>
        </p:spPr>
        <p:txBody>
          <a:bodyPr wrap="none" lIns="0" tIns="0" rIns="0" bIns="0" rtlCol="0" anchor="ctr">
            <a:spAutoFit/>
          </a:bodyPr>
          <a:lstStyle/>
          <a:p>
            <a:pPr marL="0" indent="0" algn="ctr">
              <a:lnSpc>
                <a:spcPts val="1700"/>
              </a:lnSpc>
              <a:buNone/>
            </a:pPr>
            <a:r>
              <a:rPr lang="en-US" sz="987" b="1" dirty="0">
                <a:solidFill>
                  <a:srgbClr val="FFFFFF"/>
                </a:solidFill>
              </a:rPr>
              <a:t>5</a:t>
            </a:r>
            <a:endParaRPr lang="en-US" sz="987" dirty="0"/>
          </a:p>
        </p:txBody>
      </p:sp>
      <p:sp>
        <p:nvSpPr>
          <p:cNvPr id="15" name="Text 11"/>
          <p:cNvSpPr/>
          <p:nvPr/>
        </p:nvSpPr>
        <p:spPr>
          <a:xfrm>
            <a:off x="5457825" y="3983338"/>
            <a:ext cx="3000375" cy="360034"/>
          </a:xfrm>
          <a:prstGeom prst="rect">
            <a:avLst/>
          </a:prstGeom>
          <a:noFill/>
          <a:ln/>
        </p:spPr>
        <p:txBody>
          <a:bodyPr wrap="square" lIns="0" tIns="0" rIns="0" bIns="0" rtlCol="0" anchor="t">
            <a:spAutoFit/>
          </a:bodyPr>
          <a:lstStyle/>
          <a:p>
            <a:pPr marL="0" indent="0" algn="l">
              <a:lnSpc>
                <a:spcPts val="1400"/>
              </a:lnSpc>
              <a:buNone/>
            </a:pPr>
            <a:r>
              <a:rPr lang="en-US" sz="942" dirty="0">
                <a:solidFill>
                  <a:srgbClr val="FFFFFF"/>
                </a:solidFill>
              </a:rPr>
              <a:t>TP:</a:t>
            </a:r>
            <a:r>
              <a:rPr lang="en-US" sz="942" dirty="0">
                <a:solidFill>
                  <a:srgbClr val="D1D5DB"/>
                </a:solidFill>
              </a:rPr>
              <a:t> entry + predicted_RR × (entry − RL); SL stays at RL.</a:t>
            </a:r>
            <a:endParaRPr lang="en-US" sz="94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0" y="0"/>
            <a:ext cx="4572000" cy="5143500"/>
          </a:xfrm>
          <a:prstGeom prst="rect">
            <a:avLst/>
          </a:prstGeom>
        </p:spPr>
      </p:pic>
      <p:sp>
        <p:nvSpPr>
          <p:cNvPr id="4" name="Text 0"/>
          <p:cNvSpPr/>
          <p:nvPr/>
        </p:nvSpPr>
        <p:spPr>
          <a:xfrm>
            <a:off x="5029200" y="460772"/>
            <a:ext cx="34290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Architecture &amp; Dashboard</a:t>
            </a:r>
            <a:endParaRPr lang="en-US" sz="1808" dirty="0"/>
          </a:p>
        </p:txBody>
      </p:sp>
      <p:sp>
        <p:nvSpPr>
          <p:cNvPr id="5" name="Text 1"/>
          <p:cNvSpPr/>
          <p:nvPr/>
        </p:nvSpPr>
        <p:spPr>
          <a:xfrm>
            <a:off x="5029200" y="917972"/>
            <a:ext cx="3429000" cy="257175"/>
          </a:xfrm>
          <a:prstGeom prst="rect">
            <a:avLst/>
          </a:prstGeom>
          <a:noFill/>
          <a:ln/>
        </p:spPr>
        <p:txBody>
          <a:bodyPr wrap="none" lIns="0" tIns="0" rIns="0" bIns="0" rtlCol="0" anchor="t">
            <a:spAutoFit/>
          </a:bodyPr>
          <a:lstStyle/>
          <a:p>
            <a:pPr marL="0" indent="0" algn="l">
              <a:lnSpc>
                <a:spcPts val="2000"/>
              </a:lnSpc>
              <a:buNone/>
            </a:pPr>
            <a:r>
              <a:rPr lang="en-US" sz="1269" dirty="0">
                <a:solidFill>
                  <a:srgbClr val="FFFFFF"/>
                </a:solidFill>
              </a:rPr>
              <a:t>System Components</a:t>
            </a:r>
            <a:endParaRPr lang="en-US" sz="1269" dirty="0"/>
          </a:p>
        </p:txBody>
      </p:sp>
      <p:sp>
        <p:nvSpPr>
          <p:cNvPr id="6" name="Text 2"/>
          <p:cNvSpPr/>
          <p:nvPr/>
        </p:nvSpPr>
        <p:spPr>
          <a:xfrm>
            <a:off x="5029200" y="1318022"/>
            <a:ext cx="3429000" cy="1071563"/>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The system has three main pieces. First, a Python futures trading bot that connects to the Binance USDT-margined Futures API, fetches 1-minute data, detects the ORB breakout, and executes long trades with leverage.</a:t>
            </a:r>
            <a:endParaRPr lang="en-US" sz="1050" dirty="0"/>
          </a:p>
        </p:txBody>
      </p:sp>
      <p:sp>
        <p:nvSpPr>
          <p:cNvPr id="7" name="Text 3"/>
          <p:cNvSpPr/>
          <p:nvPr/>
        </p:nvSpPr>
        <p:spPr>
          <a:xfrm>
            <a:off x="5029200" y="2561034"/>
            <a:ext cx="98087" cy="257175"/>
          </a:xfrm>
          <a:prstGeom prst="rect">
            <a:avLst/>
          </a:prstGeom>
          <a:noFill/>
          <a:ln/>
        </p:spPr>
        <p:txBody>
          <a:bodyPr wrap="none" lIns="0" tIns="0" rIns="0" bIns="0" rtlCol="0" anchor="t">
            <a:spAutoFit/>
          </a:bodyPr>
          <a:lstStyle/>
          <a:p>
            <a:pPr marL="0" indent="0" algn="l">
              <a:lnSpc>
                <a:spcPts val="2000"/>
              </a:lnSpc>
              <a:buNone/>
            </a:pPr>
            <a:r>
              <a:rPr lang="en-US" sz="1193" b="1" dirty="0">
                <a:solidFill>
                  <a:srgbClr val="2DD4BF"/>
                </a:solidFill>
              </a:rPr>
              <a:t>1</a:t>
            </a:r>
            <a:endParaRPr lang="en-US" sz="1193" dirty="0"/>
          </a:p>
        </p:txBody>
      </p:sp>
      <p:sp>
        <p:nvSpPr>
          <p:cNvPr id="8" name="Text 4"/>
          <p:cNvSpPr/>
          <p:nvPr/>
        </p:nvSpPr>
        <p:spPr>
          <a:xfrm>
            <a:off x="5241587" y="2561034"/>
            <a:ext cx="32166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Python Trading Bot</a:t>
            </a:r>
            <a:endParaRPr lang="en-US" sz="885" dirty="0"/>
          </a:p>
        </p:txBody>
      </p:sp>
      <p:sp>
        <p:nvSpPr>
          <p:cNvPr id="9" name="Text 5"/>
          <p:cNvSpPr/>
          <p:nvPr/>
        </p:nvSpPr>
        <p:spPr>
          <a:xfrm>
            <a:off x="5241587" y="2782491"/>
            <a:ext cx="3216613"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Connects to Binance API, fetches data, detects breakouts, executes trades with leverage</a:t>
            </a:r>
            <a:endParaRPr lang="en-US" sz="834" dirty="0"/>
          </a:p>
        </p:txBody>
      </p:sp>
      <p:sp>
        <p:nvSpPr>
          <p:cNvPr id="10" name="Text 6"/>
          <p:cNvSpPr/>
          <p:nvPr/>
        </p:nvSpPr>
        <p:spPr>
          <a:xfrm>
            <a:off x="5029200" y="3268266"/>
            <a:ext cx="98087" cy="257175"/>
          </a:xfrm>
          <a:prstGeom prst="rect">
            <a:avLst/>
          </a:prstGeom>
          <a:noFill/>
          <a:ln/>
        </p:spPr>
        <p:txBody>
          <a:bodyPr wrap="none" lIns="0" tIns="0" rIns="0" bIns="0" rtlCol="0" anchor="t">
            <a:spAutoFit/>
          </a:bodyPr>
          <a:lstStyle/>
          <a:p>
            <a:pPr marL="0" indent="0" algn="l">
              <a:lnSpc>
                <a:spcPts val="2000"/>
              </a:lnSpc>
              <a:buNone/>
            </a:pPr>
            <a:r>
              <a:rPr lang="en-US" sz="1193" b="1" dirty="0">
                <a:solidFill>
                  <a:srgbClr val="2DD4BF"/>
                </a:solidFill>
              </a:rPr>
              <a:t>2</a:t>
            </a:r>
            <a:endParaRPr lang="en-US" sz="1193" dirty="0"/>
          </a:p>
        </p:txBody>
      </p:sp>
      <p:sp>
        <p:nvSpPr>
          <p:cNvPr id="11" name="Text 7"/>
          <p:cNvSpPr/>
          <p:nvPr/>
        </p:nvSpPr>
        <p:spPr>
          <a:xfrm>
            <a:off x="5241587" y="3268266"/>
            <a:ext cx="32166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Risk Engine</a:t>
            </a:r>
            <a:endParaRPr lang="en-US" sz="885" dirty="0"/>
          </a:p>
        </p:txBody>
      </p:sp>
      <p:sp>
        <p:nvSpPr>
          <p:cNvPr id="12" name="Text 8"/>
          <p:cNvSpPr/>
          <p:nvPr/>
        </p:nvSpPr>
        <p:spPr>
          <a:xfrm>
            <a:off x="5241587" y="3489722"/>
            <a:ext cx="3216613"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Sizes each position to risk ~1% of account, respects Binance minimum notional</a:t>
            </a:r>
            <a:endParaRPr lang="en-US" sz="834" dirty="0"/>
          </a:p>
        </p:txBody>
      </p:sp>
      <p:sp>
        <p:nvSpPr>
          <p:cNvPr id="13" name="Text 9"/>
          <p:cNvSpPr/>
          <p:nvPr/>
        </p:nvSpPr>
        <p:spPr>
          <a:xfrm>
            <a:off x="5029200" y="3975497"/>
            <a:ext cx="98087" cy="257175"/>
          </a:xfrm>
          <a:prstGeom prst="rect">
            <a:avLst/>
          </a:prstGeom>
          <a:noFill/>
          <a:ln/>
        </p:spPr>
        <p:txBody>
          <a:bodyPr wrap="none" lIns="0" tIns="0" rIns="0" bIns="0" rtlCol="0" anchor="t">
            <a:spAutoFit/>
          </a:bodyPr>
          <a:lstStyle/>
          <a:p>
            <a:pPr marL="0" indent="0" algn="l">
              <a:lnSpc>
                <a:spcPts val="2000"/>
              </a:lnSpc>
              <a:buNone/>
            </a:pPr>
            <a:r>
              <a:rPr lang="en-US" sz="1193" b="1" dirty="0">
                <a:solidFill>
                  <a:srgbClr val="2DD4BF"/>
                </a:solidFill>
              </a:rPr>
              <a:t>3</a:t>
            </a:r>
            <a:endParaRPr lang="en-US" sz="1193" dirty="0"/>
          </a:p>
        </p:txBody>
      </p:sp>
      <p:sp>
        <p:nvSpPr>
          <p:cNvPr id="14" name="Text 10"/>
          <p:cNvSpPr/>
          <p:nvPr/>
        </p:nvSpPr>
        <p:spPr>
          <a:xfrm>
            <a:off x="5241587" y="3975497"/>
            <a:ext cx="32166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Flask Dashboard</a:t>
            </a:r>
            <a:endParaRPr lang="en-US" sz="885" dirty="0"/>
          </a:p>
        </p:txBody>
      </p:sp>
      <p:sp>
        <p:nvSpPr>
          <p:cNvPr id="15" name="Text 11"/>
          <p:cNvSpPr/>
          <p:nvPr/>
        </p:nvSpPr>
        <p:spPr>
          <a:xfrm>
            <a:off x="5241587" y="4196953"/>
            <a:ext cx="3216613"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Shows account info, open positions, and live bot logs in a simple web page</a:t>
            </a:r>
            <a:endParaRPr lang="en-US" sz="83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546497"/>
            <a:ext cx="36576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Architecture Details</a:t>
            </a:r>
            <a:endParaRPr lang="en-US" sz="1808" dirty="0"/>
          </a:p>
        </p:txBody>
      </p:sp>
      <p:sp>
        <p:nvSpPr>
          <p:cNvPr id="4" name="Text 1"/>
          <p:cNvSpPr/>
          <p:nvPr/>
        </p:nvSpPr>
        <p:spPr>
          <a:xfrm>
            <a:off x="457200" y="1075134"/>
            <a:ext cx="365760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Infrastructure and data flow for the automated trading system.</a:t>
            </a:r>
            <a:endParaRPr lang="en-US" sz="1050" dirty="0"/>
          </a:p>
        </p:txBody>
      </p:sp>
      <p:sp>
        <p:nvSpPr>
          <p:cNvPr id="5" name="Shape 2"/>
          <p:cNvSpPr/>
          <p:nvPr/>
        </p:nvSpPr>
        <p:spPr>
          <a:xfrm>
            <a:off x="457200" y="1646634"/>
            <a:ext cx="357188" cy="357188"/>
          </a:xfrm>
          <a:prstGeom prst="ellipse">
            <a:avLst/>
          </a:prstGeom>
          <a:solidFill>
            <a:srgbClr val="2DD4BF">
              <a:alpha val="10000"/>
            </a:srgbClr>
          </a:solidFill>
          <a:ln w="18288">
            <a:solidFill>
              <a:srgbClr val="2DD4BF"/>
            </a:solidFill>
            <a:prstDash val="solid"/>
          </a:ln>
        </p:spPr>
      </p:sp>
      <p:pic>
        <p:nvPicPr>
          <p:cNvPr id="6" name="Image 1" descr="preencoded.png"/>
          <p:cNvPicPr>
            <a:picLocks noChangeAspect="1"/>
          </p:cNvPicPr>
          <p:nvPr/>
        </p:nvPicPr>
        <p:blipFill>
          <a:blip r:embed="rId4"/>
          <a:stretch>
            <a:fillRect/>
          </a:stretch>
        </p:blipFill>
        <p:spPr>
          <a:xfrm>
            <a:off x="579537" y="1760934"/>
            <a:ext cx="112514" cy="128588"/>
          </a:xfrm>
          <a:prstGeom prst="rect">
            <a:avLst/>
          </a:prstGeom>
        </p:spPr>
      </p:pic>
      <p:sp>
        <p:nvSpPr>
          <p:cNvPr id="7" name="Text 3"/>
          <p:cNvSpPr/>
          <p:nvPr/>
        </p:nvSpPr>
        <p:spPr>
          <a:xfrm>
            <a:off x="928688" y="1646634"/>
            <a:ext cx="31861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Data</a:t>
            </a:r>
            <a:endParaRPr lang="en-US" sz="885" dirty="0"/>
          </a:p>
        </p:txBody>
      </p:sp>
      <p:sp>
        <p:nvSpPr>
          <p:cNvPr id="8" name="Text 4"/>
          <p:cNvSpPr/>
          <p:nvPr/>
        </p:nvSpPr>
        <p:spPr>
          <a:xfrm>
            <a:off x="928688" y="1868091"/>
            <a:ext cx="3186113"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Binance Futures 1‑minute BTCUSDT candles (USDT‑M testnet).</a:t>
            </a:r>
            <a:endParaRPr lang="en-US" sz="834" dirty="0"/>
          </a:p>
        </p:txBody>
      </p:sp>
      <p:sp>
        <p:nvSpPr>
          <p:cNvPr id="9" name="Shape 5"/>
          <p:cNvSpPr/>
          <p:nvPr/>
        </p:nvSpPr>
        <p:spPr>
          <a:xfrm>
            <a:off x="457200" y="2339578"/>
            <a:ext cx="357188" cy="357188"/>
          </a:xfrm>
          <a:prstGeom prst="ellipse">
            <a:avLst/>
          </a:prstGeom>
          <a:solidFill>
            <a:srgbClr val="2DD4BF">
              <a:alpha val="10000"/>
            </a:srgbClr>
          </a:solidFill>
          <a:ln w="18288">
            <a:solidFill>
              <a:srgbClr val="2DD4BF"/>
            </a:solidFill>
            <a:prstDash val="solid"/>
          </a:ln>
        </p:spPr>
      </p:sp>
      <p:pic>
        <p:nvPicPr>
          <p:cNvPr id="10" name="Image 2" descr="preencoded.png"/>
          <p:cNvPicPr>
            <a:picLocks noChangeAspect="1"/>
          </p:cNvPicPr>
          <p:nvPr/>
        </p:nvPicPr>
        <p:blipFill>
          <a:blip r:embed="rId5"/>
          <a:stretch>
            <a:fillRect/>
          </a:stretch>
        </p:blipFill>
        <p:spPr>
          <a:xfrm>
            <a:off x="555427" y="2453878"/>
            <a:ext cx="160734" cy="128588"/>
          </a:xfrm>
          <a:prstGeom prst="rect">
            <a:avLst/>
          </a:prstGeom>
        </p:spPr>
      </p:pic>
      <p:sp>
        <p:nvSpPr>
          <p:cNvPr id="11" name="Text 6"/>
          <p:cNvSpPr/>
          <p:nvPr/>
        </p:nvSpPr>
        <p:spPr>
          <a:xfrm>
            <a:off x="928688" y="2339578"/>
            <a:ext cx="31861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Bot core</a:t>
            </a:r>
            <a:endParaRPr lang="en-US" sz="885" dirty="0"/>
          </a:p>
        </p:txBody>
      </p:sp>
      <p:sp>
        <p:nvSpPr>
          <p:cNvPr id="12" name="Text 7"/>
          <p:cNvSpPr/>
          <p:nvPr/>
        </p:nvSpPr>
        <p:spPr>
          <a:xfrm>
            <a:off x="928688" y="2561034"/>
            <a:ext cx="3186113"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Python + Binance Futures API + Random Forest model.</a:t>
            </a:r>
            <a:endParaRPr lang="en-US" sz="834" dirty="0"/>
          </a:p>
        </p:txBody>
      </p:sp>
      <p:sp>
        <p:nvSpPr>
          <p:cNvPr id="13" name="Shape 8"/>
          <p:cNvSpPr/>
          <p:nvPr/>
        </p:nvSpPr>
        <p:spPr>
          <a:xfrm>
            <a:off x="457200" y="2861072"/>
            <a:ext cx="357188" cy="357188"/>
          </a:xfrm>
          <a:prstGeom prst="ellipse">
            <a:avLst/>
          </a:prstGeom>
          <a:solidFill>
            <a:srgbClr val="2DD4BF">
              <a:alpha val="10000"/>
            </a:srgbClr>
          </a:solidFill>
          <a:ln w="18288">
            <a:solidFill>
              <a:srgbClr val="2DD4BF"/>
            </a:solidFill>
            <a:prstDash val="solid"/>
          </a:ln>
        </p:spPr>
      </p:sp>
      <p:pic>
        <p:nvPicPr>
          <p:cNvPr id="14" name="Image 3" descr="preencoded.png"/>
          <p:cNvPicPr>
            <a:picLocks noChangeAspect="1"/>
          </p:cNvPicPr>
          <p:nvPr/>
        </p:nvPicPr>
        <p:blipFill>
          <a:blip r:embed="rId6"/>
          <a:stretch>
            <a:fillRect/>
          </a:stretch>
        </p:blipFill>
        <p:spPr>
          <a:xfrm>
            <a:off x="571500" y="2975372"/>
            <a:ext cx="128588" cy="128588"/>
          </a:xfrm>
          <a:prstGeom prst="rect">
            <a:avLst/>
          </a:prstGeom>
        </p:spPr>
      </p:pic>
      <p:sp>
        <p:nvSpPr>
          <p:cNvPr id="15" name="Text 9"/>
          <p:cNvSpPr/>
          <p:nvPr/>
        </p:nvSpPr>
        <p:spPr>
          <a:xfrm>
            <a:off x="928688" y="2861072"/>
            <a:ext cx="31861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Risk &amp; orders</a:t>
            </a:r>
            <a:endParaRPr lang="en-US" sz="885" dirty="0"/>
          </a:p>
        </p:txBody>
      </p:sp>
      <p:sp>
        <p:nvSpPr>
          <p:cNvPr id="16" name="Text 10"/>
          <p:cNvSpPr/>
          <p:nvPr/>
        </p:nvSpPr>
        <p:spPr>
          <a:xfrm>
            <a:off x="928688" y="3082528"/>
            <a:ext cx="3186113"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Position sizing by % equity, market entry, SL + TP orders.</a:t>
            </a:r>
            <a:endParaRPr lang="en-US" sz="834" dirty="0"/>
          </a:p>
        </p:txBody>
      </p:sp>
      <p:sp>
        <p:nvSpPr>
          <p:cNvPr id="17" name="Shape 11"/>
          <p:cNvSpPr/>
          <p:nvPr/>
        </p:nvSpPr>
        <p:spPr>
          <a:xfrm>
            <a:off x="457200" y="3382566"/>
            <a:ext cx="357188" cy="357188"/>
          </a:xfrm>
          <a:prstGeom prst="ellipse">
            <a:avLst/>
          </a:prstGeom>
          <a:solidFill>
            <a:srgbClr val="2DD4BF">
              <a:alpha val="10000"/>
            </a:srgbClr>
          </a:solidFill>
          <a:ln w="18288">
            <a:solidFill>
              <a:srgbClr val="2DD4BF"/>
            </a:solidFill>
            <a:prstDash val="solid"/>
          </a:ln>
        </p:spPr>
      </p:sp>
      <p:pic>
        <p:nvPicPr>
          <p:cNvPr id="18" name="Image 4" descr="preencoded.png"/>
          <p:cNvPicPr>
            <a:picLocks noChangeAspect="1"/>
          </p:cNvPicPr>
          <p:nvPr/>
        </p:nvPicPr>
        <p:blipFill>
          <a:blip r:embed="rId7"/>
          <a:stretch>
            <a:fillRect/>
          </a:stretch>
        </p:blipFill>
        <p:spPr>
          <a:xfrm>
            <a:off x="571500" y="3496866"/>
            <a:ext cx="128588" cy="128588"/>
          </a:xfrm>
          <a:prstGeom prst="rect">
            <a:avLst/>
          </a:prstGeom>
        </p:spPr>
      </p:pic>
      <p:sp>
        <p:nvSpPr>
          <p:cNvPr id="19" name="Text 12"/>
          <p:cNvSpPr/>
          <p:nvPr/>
        </p:nvSpPr>
        <p:spPr>
          <a:xfrm>
            <a:off x="928688" y="3382566"/>
            <a:ext cx="31861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Infrastructure</a:t>
            </a:r>
            <a:endParaRPr lang="en-US" sz="885" dirty="0"/>
          </a:p>
        </p:txBody>
      </p:sp>
      <p:sp>
        <p:nvSpPr>
          <p:cNvPr id="20" name="Text 13"/>
          <p:cNvSpPr/>
          <p:nvPr/>
        </p:nvSpPr>
        <p:spPr>
          <a:xfrm>
            <a:off x="928688" y="3604022"/>
            <a:ext cx="3186113"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Runs on an Ubuntu server with a virtual environment.</a:t>
            </a:r>
            <a:endParaRPr lang="en-US" sz="834" dirty="0"/>
          </a:p>
        </p:txBody>
      </p:sp>
      <p:sp>
        <p:nvSpPr>
          <p:cNvPr id="21" name="Shape 14"/>
          <p:cNvSpPr/>
          <p:nvPr/>
        </p:nvSpPr>
        <p:spPr>
          <a:xfrm>
            <a:off x="457200" y="3904059"/>
            <a:ext cx="357188" cy="357188"/>
          </a:xfrm>
          <a:prstGeom prst="ellipse">
            <a:avLst/>
          </a:prstGeom>
          <a:solidFill>
            <a:srgbClr val="2DD4BF">
              <a:alpha val="10000"/>
            </a:srgbClr>
          </a:solidFill>
          <a:ln w="18288">
            <a:solidFill>
              <a:srgbClr val="2DD4BF"/>
            </a:solidFill>
            <a:prstDash val="solid"/>
          </a:ln>
        </p:spPr>
      </p:sp>
      <p:pic>
        <p:nvPicPr>
          <p:cNvPr id="22" name="Image 5" descr="preencoded.png"/>
          <p:cNvPicPr>
            <a:picLocks noChangeAspect="1"/>
          </p:cNvPicPr>
          <p:nvPr/>
        </p:nvPicPr>
        <p:blipFill>
          <a:blip r:embed="rId8"/>
          <a:stretch>
            <a:fillRect/>
          </a:stretch>
        </p:blipFill>
        <p:spPr>
          <a:xfrm>
            <a:off x="571500" y="4018359"/>
            <a:ext cx="128588" cy="128588"/>
          </a:xfrm>
          <a:prstGeom prst="rect">
            <a:avLst/>
          </a:prstGeom>
        </p:spPr>
      </p:pic>
      <p:sp>
        <p:nvSpPr>
          <p:cNvPr id="23" name="Text 15"/>
          <p:cNvSpPr/>
          <p:nvPr/>
        </p:nvSpPr>
        <p:spPr>
          <a:xfrm>
            <a:off x="928688" y="3904059"/>
            <a:ext cx="3186113"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Dashboard</a:t>
            </a:r>
            <a:endParaRPr lang="en-US" sz="885" dirty="0"/>
          </a:p>
        </p:txBody>
      </p:sp>
      <p:sp>
        <p:nvSpPr>
          <p:cNvPr id="24" name="Text 16"/>
          <p:cNvSpPr/>
          <p:nvPr/>
        </p:nvSpPr>
        <p:spPr>
          <a:xfrm>
            <a:off x="928688" y="4125516"/>
            <a:ext cx="3186113"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Flask web app – shows price, balance, margin, leverage, positions, and last logs.</a:t>
            </a:r>
            <a:endParaRPr lang="en-US" sz="834" dirty="0"/>
          </a:p>
        </p:txBody>
      </p:sp>
      <p:pic>
        <p:nvPicPr>
          <p:cNvPr id="25" name="Image 6" descr="preencoded.png"/>
          <p:cNvPicPr>
            <a:picLocks noChangeAspect="1"/>
          </p:cNvPicPr>
          <p:nvPr/>
        </p:nvPicPr>
        <p:blipFill>
          <a:blip r:embed="rId9"/>
          <a:stretch>
            <a:fillRect/>
          </a:stretch>
        </p:blipFill>
        <p:spPr>
          <a:xfrm>
            <a:off x="5072063" y="785813"/>
            <a:ext cx="3571875" cy="3571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0" y="0"/>
            <a:ext cx="4572000" cy="5143500"/>
          </a:xfrm>
          <a:prstGeom prst="rect">
            <a:avLst/>
          </a:prstGeom>
        </p:spPr>
      </p:pic>
      <p:sp>
        <p:nvSpPr>
          <p:cNvPr id="4" name="Text 0"/>
          <p:cNvSpPr/>
          <p:nvPr/>
        </p:nvSpPr>
        <p:spPr>
          <a:xfrm>
            <a:off x="5029200" y="757238"/>
            <a:ext cx="32004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Risk &amp; Results</a:t>
            </a:r>
            <a:endParaRPr lang="en-US" sz="1808" dirty="0"/>
          </a:p>
        </p:txBody>
      </p:sp>
      <p:sp>
        <p:nvSpPr>
          <p:cNvPr id="5" name="Text 1"/>
          <p:cNvSpPr/>
          <p:nvPr/>
        </p:nvSpPr>
        <p:spPr>
          <a:xfrm>
            <a:off x="5029200" y="1214438"/>
            <a:ext cx="3200400" cy="257175"/>
          </a:xfrm>
          <a:prstGeom prst="rect">
            <a:avLst/>
          </a:prstGeom>
          <a:noFill/>
          <a:ln/>
        </p:spPr>
        <p:txBody>
          <a:bodyPr wrap="none" lIns="0" tIns="0" rIns="0" bIns="0" rtlCol="0" anchor="t">
            <a:spAutoFit/>
          </a:bodyPr>
          <a:lstStyle/>
          <a:p>
            <a:pPr marL="0" indent="0" algn="l">
              <a:lnSpc>
                <a:spcPts val="2000"/>
              </a:lnSpc>
              <a:buNone/>
            </a:pPr>
            <a:r>
              <a:rPr lang="en-US" sz="1269" dirty="0">
                <a:solidFill>
                  <a:srgbClr val="FFFFFF"/>
                </a:solidFill>
              </a:rPr>
              <a:t>Management and Performance</a:t>
            </a:r>
            <a:endParaRPr lang="en-US" sz="1269" dirty="0"/>
          </a:p>
        </p:txBody>
      </p:sp>
      <p:sp>
        <p:nvSpPr>
          <p:cNvPr id="6" name="Text 2"/>
          <p:cNvSpPr/>
          <p:nvPr/>
        </p:nvSpPr>
        <p:spPr>
          <a:xfrm>
            <a:off x="5029200" y="1643063"/>
            <a:ext cx="3200400" cy="1500188"/>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Risk management is built into the bot. Each trade is sized to risk around one percent of equity, with diagnostics to ensure the position is not too small or too aggressive. The bot uses stop‑loss and take‑profit market orders, and it only opens one new trade per day, but trades can stay open for longer, so risk is stacked carefully across days.</a:t>
            </a:r>
            <a:endParaRPr lang="en-US" sz="1050" dirty="0"/>
          </a:p>
        </p:txBody>
      </p:sp>
      <p:sp>
        <p:nvSpPr>
          <p:cNvPr id="7" name="Text 3"/>
          <p:cNvSpPr/>
          <p:nvPr/>
        </p:nvSpPr>
        <p:spPr>
          <a:xfrm>
            <a:off x="5029200" y="3314700"/>
            <a:ext cx="3200400" cy="1071563"/>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In backtests on historical BTC data, the ORB strategy with the ML take‑profit performed better than fixed profit targets, and the live bot on futures testnet shows that the logic can run end‑to‑end without manual intervention.</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3" name="Image 1" descr="preencoded.png"/>
          <p:cNvPicPr>
            <a:picLocks noChangeAspect="1"/>
          </p:cNvPicPr>
          <p:nvPr/>
        </p:nvPicPr>
        <p:blipFill>
          <a:blip r:embed="rId4"/>
          <a:stretch>
            <a:fillRect/>
          </a:stretch>
        </p:blipFill>
        <p:spPr>
          <a:xfrm>
            <a:off x="0" y="0"/>
            <a:ext cx="4572000" cy="5143500"/>
          </a:xfrm>
          <a:prstGeom prst="rect">
            <a:avLst/>
          </a:prstGeom>
        </p:spPr>
      </p:pic>
      <p:sp>
        <p:nvSpPr>
          <p:cNvPr id="4" name="Text 0"/>
          <p:cNvSpPr/>
          <p:nvPr/>
        </p:nvSpPr>
        <p:spPr>
          <a:xfrm>
            <a:off x="5029200" y="596503"/>
            <a:ext cx="3657600" cy="385763"/>
          </a:xfrm>
          <a:prstGeom prst="rect">
            <a:avLst/>
          </a:prstGeom>
          <a:noFill/>
          <a:ln/>
        </p:spPr>
        <p:txBody>
          <a:bodyPr wrap="none" lIns="0" tIns="0" rIns="0" bIns="0" rtlCol="0" anchor="t">
            <a:spAutoFit/>
          </a:bodyPr>
          <a:lstStyle/>
          <a:p>
            <a:pPr marL="0" indent="0" algn="l">
              <a:lnSpc>
                <a:spcPts val="3000"/>
              </a:lnSpc>
              <a:buNone/>
            </a:pPr>
            <a:r>
              <a:rPr lang="en-US" sz="1808" b="1" dirty="0">
                <a:solidFill>
                  <a:srgbClr val="2DD4BF"/>
                </a:solidFill>
              </a:rPr>
              <a:t>Risk &amp; Wrap‑Up</a:t>
            </a:r>
            <a:endParaRPr lang="en-US" sz="1808" dirty="0"/>
          </a:p>
        </p:txBody>
      </p:sp>
      <p:sp>
        <p:nvSpPr>
          <p:cNvPr id="5" name="Text 1"/>
          <p:cNvSpPr/>
          <p:nvPr/>
        </p:nvSpPr>
        <p:spPr>
          <a:xfrm>
            <a:off x="5029200" y="1125141"/>
            <a:ext cx="3657600" cy="428625"/>
          </a:xfrm>
          <a:prstGeom prst="rect">
            <a:avLst/>
          </a:prstGeom>
          <a:noFill/>
          <a:ln/>
        </p:spPr>
        <p:txBody>
          <a:bodyPr wrap="square" lIns="0" tIns="0" rIns="0" bIns="0" rtlCol="0" anchor="t">
            <a:spAutoFit/>
          </a:bodyPr>
          <a:lstStyle/>
          <a:p>
            <a:pPr marL="0" indent="0" algn="l">
              <a:lnSpc>
                <a:spcPts val="1700"/>
              </a:lnSpc>
              <a:buNone/>
            </a:pPr>
            <a:r>
              <a:rPr lang="en-US" sz="1050" dirty="0">
                <a:solidFill>
                  <a:srgbClr val="D1D5DB"/>
                </a:solidFill>
              </a:rPr>
              <a:t>Summary of the bot's risk management, trading focus, and future roadmap.</a:t>
            </a:r>
            <a:endParaRPr lang="en-US" sz="1050" dirty="0"/>
          </a:p>
        </p:txBody>
      </p:sp>
      <p:pic>
        <p:nvPicPr>
          <p:cNvPr id="6" name="Image 2" descr="preencoded.png"/>
          <p:cNvPicPr>
            <a:picLocks noChangeAspect="1"/>
          </p:cNvPicPr>
          <p:nvPr/>
        </p:nvPicPr>
        <p:blipFill>
          <a:blip r:embed="rId5"/>
          <a:stretch>
            <a:fillRect/>
          </a:stretch>
        </p:blipFill>
        <p:spPr>
          <a:xfrm>
            <a:off x="5129213" y="1753791"/>
            <a:ext cx="85725" cy="114300"/>
          </a:xfrm>
          <a:prstGeom prst="rect">
            <a:avLst/>
          </a:prstGeom>
        </p:spPr>
      </p:pic>
      <p:sp>
        <p:nvSpPr>
          <p:cNvPr id="7" name="Text 2"/>
          <p:cNvSpPr/>
          <p:nvPr/>
        </p:nvSpPr>
        <p:spPr>
          <a:xfrm>
            <a:off x="5429250" y="1668066"/>
            <a:ext cx="32575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Risk per trade</a:t>
            </a:r>
            <a:endParaRPr lang="en-US" sz="885" dirty="0"/>
          </a:p>
        </p:txBody>
      </p:sp>
      <p:sp>
        <p:nvSpPr>
          <p:cNvPr id="8" name="Text 3"/>
          <p:cNvSpPr/>
          <p:nvPr/>
        </p:nvSpPr>
        <p:spPr>
          <a:xfrm>
            <a:off x="5429250" y="1875234"/>
            <a:ext cx="3257550"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~1% of account using leveraged position sizing.</a:t>
            </a:r>
            <a:endParaRPr lang="en-US" sz="834" dirty="0"/>
          </a:p>
        </p:txBody>
      </p:sp>
      <p:pic>
        <p:nvPicPr>
          <p:cNvPr id="9" name="Image 3" descr="preencoded.png"/>
          <p:cNvPicPr>
            <a:picLocks noChangeAspect="1"/>
          </p:cNvPicPr>
          <p:nvPr/>
        </p:nvPicPr>
        <p:blipFill>
          <a:blip r:embed="rId6"/>
          <a:stretch>
            <a:fillRect/>
          </a:stretch>
        </p:blipFill>
        <p:spPr>
          <a:xfrm>
            <a:off x="5129213" y="2260997"/>
            <a:ext cx="85725" cy="114300"/>
          </a:xfrm>
          <a:prstGeom prst="rect">
            <a:avLst/>
          </a:prstGeom>
        </p:spPr>
      </p:pic>
      <p:sp>
        <p:nvSpPr>
          <p:cNvPr id="10" name="Text 4"/>
          <p:cNvSpPr/>
          <p:nvPr/>
        </p:nvSpPr>
        <p:spPr>
          <a:xfrm>
            <a:off x="5429250" y="2175272"/>
            <a:ext cx="32575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Always trades</a:t>
            </a:r>
            <a:endParaRPr lang="en-US" sz="885" dirty="0"/>
          </a:p>
        </p:txBody>
      </p:sp>
      <p:sp>
        <p:nvSpPr>
          <p:cNvPr id="11" name="Text 5"/>
          <p:cNvSpPr/>
          <p:nvPr/>
        </p:nvSpPr>
        <p:spPr>
          <a:xfrm>
            <a:off x="5429250" y="2382441"/>
            <a:ext cx="3257550"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BTCUSDT long on Binance USDT‑M futures (Asia session focus).</a:t>
            </a:r>
            <a:endParaRPr lang="en-US" sz="834" dirty="0"/>
          </a:p>
        </p:txBody>
      </p:sp>
      <p:pic>
        <p:nvPicPr>
          <p:cNvPr id="12" name="Image 4" descr="preencoded.png"/>
          <p:cNvPicPr>
            <a:picLocks noChangeAspect="1"/>
          </p:cNvPicPr>
          <p:nvPr/>
        </p:nvPicPr>
        <p:blipFill>
          <a:blip r:embed="rId7"/>
          <a:stretch>
            <a:fillRect/>
          </a:stretch>
        </p:blipFill>
        <p:spPr>
          <a:xfrm>
            <a:off x="5114925" y="2939653"/>
            <a:ext cx="114300" cy="114300"/>
          </a:xfrm>
          <a:prstGeom prst="rect">
            <a:avLst/>
          </a:prstGeom>
        </p:spPr>
      </p:pic>
      <p:sp>
        <p:nvSpPr>
          <p:cNvPr id="13" name="Text 6"/>
          <p:cNvSpPr/>
          <p:nvPr/>
        </p:nvSpPr>
        <p:spPr>
          <a:xfrm>
            <a:off x="5429250" y="2853928"/>
            <a:ext cx="32575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ML improves</a:t>
            </a:r>
            <a:endParaRPr lang="en-US" sz="885" dirty="0"/>
          </a:p>
        </p:txBody>
      </p:sp>
      <p:sp>
        <p:nvSpPr>
          <p:cNvPr id="14" name="Text 7"/>
          <p:cNvSpPr/>
          <p:nvPr/>
        </p:nvSpPr>
        <p:spPr>
          <a:xfrm>
            <a:off x="5429250" y="3061097"/>
            <a:ext cx="3257550"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Take‑profit placement over fixed R:R targets.</a:t>
            </a:r>
            <a:endParaRPr lang="en-US" sz="834" dirty="0"/>
          </a:p>
        </p:txBody>
      </p:sp>
      <p:pic>
        <p:nvPicPr>
          <p:cNvPr id="15" name="Image 5" descr="preencoded.png"/>
          <p:cNvPicPr>
            <a:picLocks noChangeAspect="1"/>
          </p:cNvPicPr>
          <p:nvPr/>
        </p:nvPicPr>
        <p:blipFill>
          <a:blip r:embed="rId8"/>
          <a:stretch>
            <a:fillRect/>
          </a:stretch>
        </p:blipFill>
        <p:spPr>
          <a:xfrm>
            <a:off x="5114925" y="3446859"/>
            <a:ext cx="114300" cy="114300"/>
          </a:xfrm>
          <a:prstGeom prst="rect">
            <a:avLst/>
          </a:prstGeom>
        </p:spPr>
      </p:pic>
      <p:sp>
        <p:nvSpPr>
          <p:cNvPr id="16" name="Text 8"/>
          <p:cNvSpPr/>
          <p:nvPr/>
        </p:nvSpPr>
        <p:spPr>
          <a:xfrm>
            <a:off x="5429250" y="3361134"/>
            <a:ext cx="32575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Dashboard makes</a:t>
            </a:r>
            <a:endParaRPr lang="en-US" sz="885" dirty="0"/>
          </a:p>
        </p:txBody>
      </p:sp>
      <p:sp>
        <p:nvSpPr>
          <p:cNvPr id="17" name="Text 9"/>
          <p:cNvSpPr/>
          <p:nvPr/>
        </p:nvSpPr>
        <p:spPr>
          <a:xfrm>
            <a:off x="5429250" y="3568303"/>
            <a:ext cx="3257550"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D1D5DB"/>
                </a:solidFill>
              </a:rPr>
              <a:t>The bot observable and safer to monitor.</a:t>
            </a:r>
            <a:endParaRPr lang="en-US" sz="834" dirty="0"/>
          </a:p>
        </p:txBody>
      </p:sp>
      <p:pic>
        <p:nvPicPr>
          <p:cNvPr id="18" name="Image 6" descr="preencoded.png"/>
          <p:cNvPicPr>
            <a:picLocks noChangeAspect="1"/>
          </p:cNvPicPr>
          <p:nvPr/>
        </p:nvPicPr>
        <p:blipFill>
          <a:blip r:embed="rId9"/>
          <a:stretch>
            <a:fillRect/>
          </a:stretch>
        </p:blipFill>
        <p:spPr>
          <a:xfrm>
            <a:off x="5114925" y="3954066"/>
            <a:ext cx="114300" cy="114300"/>
          </a:xfrm>
          <a:prstGeom prst="rect">
            <a:avLst/>
          </a:prstGeom>
        </p:spPr>
      </p:pic>
      <p:sp>
        <p:nvSpPr>
          <p:cNvPr id="19" name="Text 10"/>
          <p:cNvSpPr/>
          <p:nvPr/>
        </p:nvSpPr>
        <p:spPr>
          <a:xfrm>
            <a:off x="5429250" y="3868341"/>
            <a:ext cx="32575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Future work</a:t>
            </a:r>
            <a:endParaRPr lang="en-US" sz="885" dirty="0"/>
          </a:p>
        </p:txBody>
      </p:sp>
      <p:sp>
        <p:nvSpPr>
          <p:cNvPr id="20" name="Text 11"/>
          <p:cNvSpPr/>
          <p:nvPr/>
        </p:nvSpPr>
        <p:spPr>
          <a:xfrm>
            <a:off x="5429250" y="4075509"/>
            <a:ext cx="3257550"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D1D5DB"/>
                </a:solidFill>
              </a:rPr>
              <a:t>Add short side, more features, and live deployment on mainnet with strict limits.</a:t>
            </a:r>
            <a:endParaRPr lang="en-US" sz="83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773</Words>
  <Application>Microsoft Office PowerPoint</Application>
  <PresentationFormat>On-screen Show (16:9)</PresentationFormat>
  <Paragraphs>81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jonathanbyaruhanga1234567890@gmail.com</cp:lastModifiedBy>
  <cp:revision>3</cp:revision>
  <dcterms:created xsi:type="dcterms:W3CDTF">2025-12-09T10:10:15Z</dcterms:created>
  <dcterms:modified xsi:type="dcterms:W3CDTF">2025-12-09T10:16:37Z</dcterms:modified>
</cp:coreProperties>
</file>